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62" r:id="rId4"/>
    <p:sldId id="278" r:id="rId5"/>
    <p:sldId id="277" r:id="rId6"/>
    <p:sldId id="274" r:id="rId7"/>
    <p:sldId id="279" r:id="rId8"/>
    <p:sldId id="272" r:id="rId9"/>
    <p:sldId id="268" r:id="rId10"/>
    <p:sldId id="273"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5EF041-CDD1-47CA-B9A5-7EB1E6AE0749}" v="791" dt="2020-04-27T15:04:20.8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96" d="100"/>
          <a:sy n="96" d="100"/>
        </p:scale>
        <p:origin x="8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6CA20-C865-4974-8AF5-50318E372F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E52AC4-28BE-4674-A949-6E763F82AE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717E93-ACD1-4F91-920D-8943F63F0EDA}"/>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5" name="Footer Placeholder 4">
            <a:extLst>
              <a:ext uri="{FF2B5EF4-FFF2-40B4-BE49-F238E27FC236}">
                <a16:creationId xmlns:a16="http://schemas.microsoft.com/office/drawing/2014/main" id="{319DAF50-948A-4BB1-9C2E-9CF50EB5AA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E320F-65DE-4A7E-A5C3-D5A5EBED01E5}"/>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17148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9027-B730-408D-B5FD-D7A7BAC05B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70383A-8427-4E02-80E5-B9F23A2012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A6E2A3-5209-4C93-A3F6-DA7E9D031760}"/>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5" name="Footer Placeholder 4">
            <a:extLst>
              <a:ext uri="{FF2B5EF4-FFF2-40B4-BE49-F238E27FC236}">
                <a16:creationId xmlns:a16="http://schemas.microsoft.com/office/drawing/2014/main" id="{E6B9AA1B-B7C1-479F-8907-4915DDE86E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191E9-4964-422B-83F3-D48773F92F31}"/>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317341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C054CD-C558-4C28-8DD3-73A5386CF8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9DE4017-1B7B-4EC8-A26A-F481FDE320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6484D-FB63-4EC8-93ED-14032610FEEC}"/>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5" name="Footer Placeholder 4">
            <a:extLst>
              <a:ext uri="{FF2B5EF4-FFF2-40B4-BE49-F238E27FC236}">
                <a16:creationId xmlns:a16="http://schemas.microsoft.com/office/drawing/2014/main" id="{B1279F79-717F-447C-B107-2B40968FB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0C82C-A904-4289-A0E9-3DFADB054A8E}"/>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26065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67865-46C3-4A3F-BC20-64F77D04AC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EA994A-AE6B-4A72-A3BD-CED54C4149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69F6E0-FF40-4F2D-B924-66F631B2EBC7}"/>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5" name="Footer Placeholder 4">
            <a:extLst>
              <a:ext uri="{FF2B5EF4-FFF2-40B4-BE49-F238E27FC236}">
                <a16:creationId xmlns:a16="http://schemas.microsoft.com/office/drawing/2014/main" id="{CE4E8D83-7F46-4E05-B26E-0E034CAA29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28EE06-A84B-4360-AFF1-83C0DDC831C2}"/>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82992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08A6-2367-4C8D-A7D6-2C8F230495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83D5962-9E53-4AE4-9E2F-2C4BFFD9666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A28F30-EAB1-4535-85BD-B4444C7EF0C7}"/>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5" name="Footer Placeholder 4">
            <a:extLst>
              <a:ext uri="{FF2B5EF4-FFF2-40B4-BE49-F238E27FC236}">
                <a16:creationId xmlns:a16="http://schemas.microsoft.com/office/drawing/2014/main" id="{610466B8-635D-4E91-815E-97DD1665B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F8D0CC-ED66-43CA-A4D8-404E14E01990}"/>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9709036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D41265-3812-41FE-912E-DBD412AAE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FB7C26-A023-4176-82F1-1D97535B4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8E894E-5B30-4142-B5BD-30E725B76EA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7FFA7FA-D6BE-4045-8EB2-95A49348A623}"/>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6" name="Footer Placeholder 5">
            <a:extLst>
              <a:ext uri="{FF2B5EF4-FFF2-40B4-BE49-F238E27FC236}">
                <a16:creationId xmlns:a16="http://schemas.microsoft.com/office/drawing/2014/main" id="{E69F8DCB-4C6A-43E6-A798-EAE0E4D8A9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5A468D-D155-4FF5-81F5-CA027F3E395D}"/>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120878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6E1F0-56EA-4491-B85A-32D71E1B24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01B17-A7E3-439B-9FF1-C6A6F8615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560B79-9FAB-4B5B-945F-955696E52C6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244E76-3113-4ABB-843F-049AC99A49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627D10-0FBB-4FAD-91B3-76C7D1C3A6D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285CD8-23D1-4FA9-9A72-01C5C9B51DDA}"/>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8" name="Footer Placeholder 7">
            <a:extLst>
              <a:ext uri="{FF2B5EF4-FFF2-40B4-BE49-F238E27FC236}">
                <a16:creationId xmlns:a16="http://schemas.microsoft.com/office/drawing/2014/main" id="{FE916288-3988-411F-985B-7A93860C43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CE31EC-8413-4D3A-A2E6-942AD964F9FB}"/>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363829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55F36-8717-4BE4-B373-6AA4B9C43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708B04-8EE2-4522-B449-63D5454EAF82}"/>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4" name="Footer Placeholder 3">
            <a:extLst>
              <a:ext uri="{FF2B5EF4-FFF2-40B4-BE49-F238E27FC236}">
                <a16:creationId xmlns:a16="http://schemas.microsoft.com/office/drawing/2014/main" id="{59E3F9F7-B533-432A-B1EF-614686D650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8FD996A-7CBC-4FBB-8054-75B998B67B44}"/>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599518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8FECB2-8FAA-4C1E-9097-E46EF30D5C05}"/>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3" name="Footer Placeholder 2">
            <a:extLst>
              <a:ext uri="{FF2B5EF4-FFF2-40B4-BE49-F238E27FC236}">
                <a16:creationId xmlns:a16="http://schemas.microsoft.com/office/drawing/2014/main" id="{6F43654A-ECCA-4F3E-AEC5-C9FC148EA59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66D4C6-B3B3-49EA-8CED-C43348F24210}"/>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4159208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E28E6-D03B-4575-82E3-5C31065996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1BB1CF-28F2-42C8-A9AE-00B6722BCD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D230C6-B1A8-4722-8FE7-D96559D280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2F10B7-3C0D-4DEA-BD40-E10042188CA8}"/>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6" name="Footer Placeholder 5">
            <a:extLst>
              <a:ext uri="{FF2B5EF4-FFF2-40B4-BE49-F238E27FC236}">
                <a16:creationId xmlns:a16="http://schemas.microsoft.com/office/drawing/2014/main" id="{C7C2F9E7-BE7E-465C-B5BD-CD7655D86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13CED-A3D2-46E2-9429-49BB37515635}"/>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67691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CCBC1-0E8C-4FA1-9392-E3D0FC98D0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9F17D7-77DB-4F76-BFA7-4EEFFDF14E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F01706-EFFF-4052-975D-F485485702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27F1223-E8D9-4148-986E-72C14643706C}"/>
              </a:ext>
            </a:extLst>
          </p:cNvPr>
          <p:cNvSpPr>
            <a:spLocks noGrp="1"/>
          </p:cNvSpPr>
          <p:nvPr>
            <p:ph type="dt" sz="half" idx="10"/>
          </p:nvPr>
        </p:nvSpPr>
        <p:spPr/>
        <p:txBody>
          <a:bodyPr/>
          <a:lstStyle/>
          <a:p>
            <a:fld id="{4EAC94C7-6CAB-4636-8F9E-4C3DBB8D2243}" type="datetimeFigureOut">
              <a:rPr lang="en-US" smtClean="0"/>
              <a:t>4/30/2020</a:t>
            </a:fld>
            <a:endParaRPr lang="en-US"/>
          </a:p>
        </p:txBody>
      </p:sp>
      <p:sp>
        <p:nvSpPr>
          <p:cNvPr id="6" name="Footer Placeholder 5">
            <a:extLst>
              <a:ext uri="{FF2B5EF4-FFF2-40B4-BE49-F238E27FC236}">
                <a16:creationId xmlns:a16="http://schemas.microsoft.com/office/drawing/2014/main" id="{DDEACFB7-6D61-4507-B1C8-5413AB0E9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30CE5B-16BC-4F88-A0F2-9AC305738E31}"/>
              </a:ext>
            </a:extLst>
          </p:cNvPr>
          <p:cNvSpPr>
            <a:spLocks noGrp="1"/>
          </p:cNvSpPr>
          <p:nvPr>
            <p:ph type="sldNum" sz="quarter" idx="12"/>
          </p:nvPr>
        </p:nvSpPr>
        <p:spPr/>
        <p:txBody>
          <a:bodyPr/>
          <a:lstStyle/>
          <a:p>
            <a:fld id="{C437059F-F189-468C-B208-B6DA84ADCC4C}" type="slidenum">
              <a:rPr lang="en-US" smtClean="0"/>
              <a:t>‹#›</a:t>
            </a:fld>
            <a:endParaRPr lang="en-US"/>
          </a:p>
        </p:txBody>
      </p:sp>
    </p:spTree>
    <p:extLst>
      <p:ext uri="{BB962C8B-B14F-4D97-AF65-F5344CB8AC3E}">
        <p14:creationId xmlns:p14="http://schemas.microsoft.com/office/powerpoint/2010/main" val="185876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7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76B1FF-E34C-42C2-A731-D972FD5D20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23C1CC-F285-4625-8335-167DD9579A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43E6B1-03AE-4720-AE9A-777C89BB30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C94C7-6CAB-4636-8F9E-4C3DBB8D2243}" type="datetimeFigureOut">
              <a:rPr lang="en-US" smtClean="0"/>
              <a:t>4/30/2020</a:t>
            </a:fld>
            <a:endParaRPr lang="en-US"/>
          </a:p>
        </p:txBody>
      </p:sp>
      <p:sp>
        <p:nvSpPr>
          <p:cNvPr id="5" name="Footer Placeholder 4">
            <a:extLst>
              <a:ext uri="{FF2B5EF4-FFF2-40B4-BE49-F238E27FC236}">
                <a16:creationId xmlns:a16="http://schemas.microsoft.com/office/drawing/2014/main" id="{B6C17DB5-70E3-4A72-B01C-26DDB51F0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2CE2CE1-0E74-4053-B911-28FE2EC491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37059F-F189-468C-B208-B6DA84ADCC4C}" type="slidenum">
              <a:rPr lang="en-US" smtClean="0"/>
              <a:t>‹#›</a:t>
            </a:fld>
            <a:endParaRPr lang="en-US"/>
          </a:p>
        </p:txBody>
      </p:sp>
    </p:spTree>
    <p:extLst>
      <p:ext uri="{BB962C8B-B14F-4D97-AF65-F5344CB8AC3E}">
        <p14:creationId xmlns:p14="http://schemas.microsoft.com/office/powerpoint/2010/main" val="39002832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DCC7-297B-413C-AA96-252203C3237A}"/>
              </a:ext>
            </a:extLst>
          </p:cNvPr>
          <p:cNvSpPr>
            <a:spLocks noGrp="1"/>
          </p:cNvSpPr>
          <p:nvPr>
            <p:ph type="ctrTitle"/>
          </p:nvPr>
        </p:nvSpPr>
        <p:spPr/>
        <p:txBody>
          <a:bodyPr/>
          <a:lstStyle/>
          <a:p>
            <a:r>
              <a:rPr lang="en-US" dirty="0">
                <a:solidFill>
                  <a:schemeClr val="bg1"/>
                </a:solidFill>
              </a:rPr>
              <a:t>The Celestial Sphere</a:t>
            </a:r>
            <a:br>
              <a:rPr lang="en-US" dirty="0">
                <a:solidFill>
                  <a:schemeClr val="bg1"/>
                </a:solidFill>
              </a:rPr>
            </a:br>
            <a:r>
              <a:rPr lang="en-US" sz="4000" dirty="0">
                <a:solidFill>
                  <a:schemeClr val="bg1"/>
                </a:solidFill>
              </a:rPr>
              <a:t>Part 2</a:t>
            </a:r>
            <a:br>
              <a:rPr lang="en-US" sz="4000" dirty="0">
                <a:solidFill>
                  <a:schemeClr val="bg1"/>
                </a:solidFill>
              </a:rPr>
            </a:br>
            <a:r>
              <a:rPr lang="en-US" sz="4000" dirty="0">
                <a:solidFill>
                  <a:schemeClr val="bg1"/>
                </a:solidFill>
              </a:rPr>
              <a:t>Daily, Seasonal and Annual Motions</a:t>
            </a:r>
            <a:endParaRPr lang="en-US" dirty="0">
              <a:solidFill>
                <a:schemeClr val="bg1"/>
              </a:solidFill>
            </a:endParaRPr>
          </a:p>
        </p:txBody>
      </p:sp>
      <p:sp>
        <p:nvSpPr>
          <p:cNvPr id="3" name="Subtitle 2">
            <a:extLst>
              <a:ext uri="{FF2B5EF4-FFF2-40B4-BE49-F238E27FC236}">
                <a16:creationId xmlns:a16="http://schemas.microsoft.com/office/drawing/2014/main" id="{808B9120-0D8D-4640-B4A1-8C3C6E759329}"/>
              </a:ext>
            </a:extLst>
          </p:cNvPr>
          <p:cNvSpPr>
            <a:spLocks noGrp="1"/>
          </p:cNvSpPr>
          <p:nvPr>
            <p:ph type="subTitle" idx="1"/>
          </p:nvPr>
        </p:nvSpPr>
        <p:spPr>
          <a:xfrm>
            <a:off x="1524000" y="3963988"/>
            <a:ext cx="9144000" cy="1655762"/>
          </a:xfrm>
        </p:spPr>
        <p:txBody>
          <a:bodyPr>
            <a:normAutofit/>
          </a:bodyPr>
          <a:lstStyle/>
          <a:p>
            <a:r>
              <a:rPr lang="en-US" sz="2800" dirty="0">
                <a:solidFill>
                  <a:schemeClr val="bg1"/>
                </a:solidFill>
              </a:rPr>
              <a:t>Jim Johnson</a:t>
            </a:r>
            <a:br>
              <a:rPr lang="en-US" sz="2800" dirty="0">
                <a:solidFill>
                  <a:schemeClr val="bg1"/>
                </a:solidFill>
              </a:rPr>
            </a:br>
            <a:r>
              <a:rPr lang="en-US" sz="2800" dirty="0">
                <a:solidFill>
                  <a:schemeClr val="bg1"/>
                </a:solidFill>
              </a:rPr>
              <a:t>HAL Virtual </a:t>
            </a:r>
            <a:r>
              <a:rPr lang="en-US" sz="2800" dirty="0" err="1">
                <a:solidFill>
                  <a:schemeClr val="bg1"/>
                </a:solidFill>
              </a:rPr>
              <a:t>AstroSchool</a:t>
            </a:r>
            <a:br>
              <a:rPr lang="en-US" sz="2800" dirty="0">
                <a:solidFill>
                  <a:schemeClr val="bg1"/>
                </a:solidFill>
              </a:rPr>
            </a:br>
            <a:r>
              <a:rPr lang="en-US" sz="2800" dirty="0">
                <a:solidFill>
                  <a:schemeClr val="bg1"/>
                </a:solidFill>
              </a:rPr>
              <a:t>April 28, 2020</a:t>
            </a:r>
          </a:p>
        </p:txBody>
      </p:sp>
    </p:spTree>
    <p:extLst>
      <p:ext uri="{BB962C8B-B14F-4D97-AF65-F5344CB8AC3E}">
        <p14:creationId xmlns:p14="http://schemas.microsoft.com/office/powerpoint/2010/main" val="2336426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8F9DB25-0AE9-430D-904B-C97B082322DA}"/>
              </a:ext>
            </a:extLst>
          </p:cNvPr>
          <p:cNvPicPr>
            <a:picLocks noChangeAspect="1"/>
          </p:cNvPicPr>
          <p:nvPr/>
        </p:nvPicPr>
        <p:blipFill>
          <a:blip r:embed="rId2"/>
          <a:stretch>
            <a:fillRect/>
          </a:stretch>
        </p:blipFill>
        <p:spPr>
          <a:xfrm>
            <a:off x="0" y="-61645"/>
            <a:ext cx="12192000" cy="6858000"/>
          </a:xfrm>
          <a:prstGeom prst="rect">
            <a:avLst/>
          </a:prstGeom>
        </p:spPr>
      </p:pic>
      <p:pic>
        <p:nvPicPr>
          <p:cNvPr id="4" name="Picture 3">
            <a:extLst>
              <a:ext uri="{FF2B5EF4-FFF2-40B4-BE49-F238E27FC236}">
                <a16:creationId xmlns:a16="http://schemas.microsoft.com/office/drawing/2014/main" id="{8D3830BC-DF38-4B7A-AE84-D6FFD80AE5C1}"/>
              </a:ext>
            </a:extLst>
          </p:cNvPr>
          <p:cNvPicPr>
            <a:picLocks noChangeAspect="1"/>
          </p:cNvPicPr>
          <p:nvPr/>
        </p:nvPicPr>
        <p:blipFill>
          <a:blip r:embed="rId3"/>
          <a:stretch>
            <a:fillRect/>
          </a:stretch>
        </p:blipFill>
        <p:spPr>
          <a:xfrm>
            <a:off x="240373" y="252198"/>
            <a:ext cx="5162550" cy="1962150"/>
          </a:xfrm>
          <a:prstGeom prst="rect">
            <a:avLst/>
          </a:prstGeom>
        </p:spPr>
      </p:pic>
    </p:spTree>
    <p:extLst>
      <p:ext uri="{BB962C8B-B14F-4D97-AF65-F5344CB8AC3E}">
        <p14:creationId xmlns:p14="http://schemas.microsoft.com/office/powerpoint/2010/main" val="156080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C53F3-28B9-4756-A7B8-D714A8F2BA25}"/>
              </a:ext>
            </a:extLst>
          </p:cNvPr>
          <p:cNvSpPr>
            <a:spLocks noGrp="1"/>
          </p:cNvSpPr>
          <p:nvPr>
            <p:ph type="title"/>
          </p:nvPr>
        </p:nvSpPr>
        <p:spPr/>
        <p:txBody>
          <a:bodyPr/>
          <a:lstStyle/>
          <a:p>
            <a:r>
              <a:rPr lang="en-US" dirty="0">
                <a:solidFill>
                  <a:schemeClr val="bg1"/>
                </a:solidFill>
              </a:rPr>
              <a:t>Parting Words</a:t>
            </a:r>
          </a:p>
        </p:txBody>
      </p:sp>
      <p:sp>
        <p:nvSpPr>
          <p:cNvPr id="3" name="Content Placeholder 2">
            <a:extLst>
              <a:ext uri="{FF2B5EF4-FFF2-40B4-BE49-F238E27FC236}">
                <a16:creationId xmlns:a16="http://schemas.microsoft.com/office/drawing/2014/main" id="{0BF1CB79-A436-4EBF-8B99-57256F5B1B27}"/>
              </a:ext>
            </a:extLst>
          </p:cNvPr>
          <p:cNvSpPr>
            <a:spLocks noGrp="1"/>
          </p:cNvSpPr>
          <p:nvPr>
            <p:ph idx="1"/>
          </p:nvPr>
        </p:nvSpPr>
        <p:spPr/>
        <p:txBody>
          <a:bodyPr>
            <a:normAutofit fontScale="92500" lnSpcReduction="20000"/>
          </a:bodyPr>
          <a:lstStyle/>
          <a:p>
            <a:pPr marL="0" indent="0">
              <a:lnSpc>
                <a:spcPct val="110000"/>
              </a:lnSpc>
              <a:buNone/>
            </a:pPr>
            <a:r>
              <a:rPr lang="en-US" sz="3200" dirty="0">
                <a:solidFill>
                  <a:schemeClr val="bg1"/>
                </a:solidFill>
              </a:rPr>
              <a:t>Both the celestial sphere and planetarium apps are tools in the astronomer’s tool kit. Just like all of the other tools, one must have a through understanding of how they work in order to use them effectively. Moreover, repetition and frequency of use are the best ways to build this understanding. Being able to use tools effectively will ease frustration and increase one’s enjoyment of our hobby.</a:t>
            </a:r>
          </a:p>
          <a:p>
            <a:pPr marL="0" indent="0">
              <a:buNone/>
            </a:pPr>
            <a:endParaRPr lang="en-US" dirty="0">
              <a:solidFill>
                <a:schemeClr val="bg1"/>
              </a:solidFill>
            </a:endParaRPr>
          </a:p>
          <a:p>
            <a:pPr marL="0" indent="0">
              <a:buNone/>
            </a:pPr>
            <a:r>
              <a:rPr lang="en-US" dirty="0">
                <a:solidFill>
                  <a:schemeClr val="bg1"/>
                </a:solidFill>
              </a:rPr>
              <a:t>Clear skies!</a:t>
            </a:r>
            <a:br>
              <a:rPr lang="en-US" dirty="0">
                <a:solidFill>
                  <a:schemeClr val="bg1"/>
                </a:solidFill>
              </a:rPr>
            </a:br>
            <a:r>
              <a:rPr lang="en-US" dirty="0">
                <a:solidFill>
                  <a:schemeClr val="bg1"/>
                </a:solidFill>
              </a:rPr>
              <a:t>Jim Johnson</a:t>
            </a:r>
          </a:p>
        </p:txBody>
      </p:sp>
    </p:spTree>
    <p:extLst>
      <p:ext uri="{BB962C8B-B14F-4D97-AF65-F5344CB8AC3E}">
        <p14:creationId xmlns:p14="http://schemas.microsoft.com/office/powerpoint/2010/main" val="583088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B19BA0B-D93E-4D5B-888F-37C7E0268A4B}"/>
              </a:ext>
            </a:extLst>
          </p:cNvPr>
          <p:cNvSpPr>
            <a:spLocks noGrp="1"/>
          </p:cNvSpPr>
          <p:nvPr>
            <p:ph type="title"/>
          </p:nvPr>
        </p:nvSpPr>
        <p:spPr>
          <a:xfrm>
            <a:off x="838200" y="1458929"/>
            <a:ext cx="10515600" cy="2650733"/>
          </a:xfrm>
        </p:spPr>
        <p:txBody>
          <a:bodyPr/>
          <a:lstStyle/>
          <a:p>
            <a:pPr algn="ctr"/>
            <a:r>
              <a:rPr lang="en-US" sz="6000" b="1" dirty="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val="35780118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88262-B3FF-429C-9288-3BD97B5468CD}"/>
              </a:ext>
            </a:extLst>
          </p:cNvPr>
          <p:cNvSpPr>
            <a:spLocks noGrp="1"/>
          </p:cNvSpPr>
          <p:nvPr>
            <p:ph type="title"/>
          </p:nvPr>
        </p:nvSpPr>
        <p:spPr/>
        <p:txBody>
          <a:bodyPr/>
          <a:lstStyle/>
          <a:p>
            <a:r>
              <a:rPr lang="en-US" dirty="0">
                <a:solidFill>
                  <a:schemeClr val="bg1"/>
                </a:solidFill>
              </a:rPr>
              <a:t>Part 1 Topics	</a:t>
            </a:r>
          </a:p>
        </p:txBody>
      </p:sp>
      <p:sp>
        <p:nvSpPr>
          <p:cNvPr id="3" name="Content Placeholder 2">
            <a:extLst>
              <a:ext uri="{FF2B5EF4-FFF2-40B4-BE49-F238E27FC236}">
                <a16:creationId xmlns:a16="http://schemas.microsoft.com/office/drawing/2014/main" id="{FFF0D3A0-0413-48DD-9FD2-0A453BAB0327}"/>
              </a:ext>
            </a:extLst>
          </p:cNvPr>
          <p:cNvSpPr>
            <a:spLocks noGrp="1"/>
          </p:cNvSpPr>
          <p:nvPr>
            <p:ph idx="1"/>
          </p:nvPr>
        </p:nvSpPr>
        <p:spPr>
          <a:xfrm>
            <a:off x="2181225" y="1825625"/>
            <a:ext cx="7800976" cy="4351338"/>
          </a:xfrm>
        </p:spPr>
        <p:txBody>
          <a:bodyPr>
            <a:normAutofit/>
          </a:bodyPr>
          <a:lstStyle/>
          <a:p>
            <a:pPr marL="0" indent="0">
              <a:spcAft>
                <a:spcPts val="1200"/>
              </a:spcAft>
              <a:buNone/>
            </a:pPr>
            <a:r>
              <a:rPr lang="en-US" dirty="0">
                <a:solidFill>
                  <a:schemeClr val="bg1"/>
                </a:solidFill>
              </a:rPr>
              <a:t>Celestial Sphere as the Apparent (2D) Universe vs the Actual (3D) Universe</a:t>
            </a:r>
          </a:p>
          <a:p>
            <a:pPr marL="0" indent="0">
              <a:spcAft>
                <a:spcPts val="1200"/>
              </a:spcAft>
              <a:buNone/>
            </a:pPr>
            <a:r>
              <a:rPr lang="en-US" dirty="0">
                <a:solidFill>
                  <a:schemeClr val="bg1"/>
                </a:solidFill>
              </a:rPr>
              <a:t>Angular measurements on the Celestial Sphere</a:t>
            </a:r>
          </a:p>
          <a:p>
            <a:pPr marL="0" indent="0">
              <a:spcAft>
                <a:spcPts val="1200"/>
              </a:spcAft>
              <a:buNone/>
            </a:pPr>
            <a:r>
              <a:rPr lang="en-US" dirty="0">
                <a:solidFill>
                  <a:schemeClr val="bg1"/>
                </a:solidFill>
              </a:rPr>
              <a:t>Definitions of Important Points and Circles on the Celestial Sphere</a:t>
            </a:r>
          </a:p>
          <a:p>
            <a:pPr marL="0" indent="0">
              <a:spcAft>
                <a:spcPts val="1200"/>
              </a:spcAft>
              <a:buNone/>
            </a:pPr>
            <a:r>
              <a:rPr lang="en-US" dirty="0">
                <a:solidFill>
                  <a:schemeClr val="bg1"/>
                </a:solidFill>
              </a:rPr>
              <a:t>Celestial Coordinate Systems</a:t>
            </a:r>
          </a:p>
        </p:txBody>
      </p:sp>
    </p:spTree>
    <p:extLst>
      <p:ext uri="{BB962C8B-B14F-4D97-AF65-F5344CB8AC3E}">
        <p14:creationId xmlns:p14="http://schemas.microsoft.com/office/powerpoint/2010/main" val="3647678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8464-F9DD-487D-A798-1233E7D088BF}"/>
              </a:ext>
            </a:extLst>
          </p:cNvPr>
          <p:cNvSpPr>
            <a:spLocks noGrp="1"/>
          </p:cNvSpPr>
          <p:nvPr>
            <p:ph type="title"/>
          </p:nvPr>
        </p:nvSpPr>
        <p:spPr/>
        <p:txBody>
          <a:bodyPr/>
          <a:lstStyle/>
          <a:p>
            <a:r>
              <a:rPr lang="en-US" dirty="0">
                <a:solidFill>
                  <a:schemeClr val="bg1"/>
                </a:solidFill>
              </a:rPr>
              <a:t>Motions of the Celestial Sphere</a:t>
            </a:r>
          </a:p>
        </p:txBody>
      </p:sp>
      <p:sp>
        <p:nvSpPr>
          <p:cNvPr id="3" name="Content Placeholder 2">
            <a:extLst>
              <a:ext uri="{FF2B5EF4-FFF2-40B4-BE49-F238E27FC236}">
                <a16:creationId xmlns:a16="http://schemas.microsoft.com/office/drawing/2014/main" id="{05FF6819-02AE-4555-AC5F-6A7241EC9045}"/>
              </a:ext>
            </a:extLst>
          </p:cNvPr>
          <p:cNvSpPr>
            <a:spLocks noGrp="1"/>
          </p:cNvSpPr>
          <p:nvPr>
            <p:ph idx="1"/>
          </p:nvPr>
        </p:nvSpPr>
        <p:spPr/>
        <p:txBody>
          <a:bodyPr>
            <a:normAutofit fontScale="70000" lnSpcReduction="20000"/>
          </a:bodyPr>
          <a:lstStyle/>
          <a:p>
            <a:pPr marL="0" indent="0">
              <a:lnSpc>
                <a:spcPct val="110000"/>
              </a:lnSpc>
              <a:spcAft>
                <a:spcPts val="600"/>
              </a:spcAft>
              <a:buNone/>
            </a:pPr>
            <a:r>
              <a:rPr lang="en-US" dirty="0">
                <a:solidFill>
                  <a:schemeClr val="bg1"/>
                </a:solidFill>
              </a:rPr>
              <a:t>Diurnal (Day/Night)</a:t>
            </a:r>
          </a:p>
          <a:p>
            <a:pPr marL="457200" lvl="1" indent="0">
              <a:lnSpc>
                <a:spcPct val="110000"/>
              </a:lnSpc>
              <a:spcAft>
                <a:spcPts val="600"/>
              </a:spcAft>
              <a:buNone/>
            </a:pPr>
            <a:r>
              <a:rPr lang="en-US" dirty="0">
                <a:solidFill>
                  <a:schemeClr val="bg1"/>
                </a:solidFill>
              </a:rPr>
              <a:t>Related to the Earth’s daily rotation about its axis</a:t>
            </a:r>
          </a:p>
          <a:p>
            <a:pPr marL="457200" lvl="1" indent="0">
              <a:lnSpc>
                <a:spcPct val="110000"/>
              </a:lnSpc>
              <a:spcAft>
                <a:spcPts val="600"/>
              </a:spcAft>
              <a:buNone/>
            </a:pPr>
            <a:r>
              <a:rPr lang="en-US" dirty="0">
                <a:solidFill>
                  <a:schemeClr val="bg1"/>
                </a:solidFill>
              </a:rPr>
              <a:t>At the sidereal rate of rotation, the duration of a Ra/Dec point from meridian to meridian is 23h 56m 4.09s</a:t>
            </a:r>
          </a:p>
          <a:p>
            <a:pPr marL="0" indent="0">
              <a:lnSpc>
                <a:spcPct val="110000"/>
              </a:lnSpc>
              <a:spcAft>
                <a:spcPts val="600"/>
              </a:spcAft>
              <a:buNone/>
            </a:pPr>
            <a:r>
              <a:rPr lang="en-US" dirty="0">
                <a:solidFill>
                  <a:schemeClr val="bg1"/>
                </a:solidFill>
              </a:rPr>
              <a:t>Seasonal </a:t>
            </a:r>
          </a:p>
          <a:p>
            <a:pPr marL="457200" lvl="1" indent="0">
              <a:lnSpc>
                <a:spcPct val="110000"/>
              </a:lnSpc>
              <a:spcAft>
                <a:spcPts val="600"/>
              </a:spcAft>
              <a:buNone/>
            </a:pPr>
            <a:r>
              <a:rPr lang="en-US" dirty="0">
                <a:solidFill>
                  <a:schemeClr val="bg1"/>
                </a:solidFill>
              </a:rPr>
              <a:t>Related to the tilt of the Earth’s axis relative to its orbital plane</a:t>
            </a:r>
          </a:p>
          <a:p>
            <a:pPr marL="457200" lvl="1" indent="0">
              <a:lnSpc>
                <a:spcPct val="110000"/>
              </a:lnSpc>
              <a:spcAft>
                <a:spcPts val="600"/>
              </a:spcAft>
              <a:buNone/>
            </a:pPr>
            <a:r>
              <a:rPr lang="en-US" dirty="0">
                <a:solidFill>
                  <a:schemeClr val="bg1"/>
                </a:solidFill>
              </a:rPr>
              <a:t>About 3 months in duration (Mar, Jun, Sep, Dec)</a:t>
            </a:r>
          </a:p>
          <a:p>
            <a:pPr marL="0" indent="0">
              <a:lnSpc>
                <a:spcPct val="110000"/>
              </a:lnSpc>
              <a:spcAft>
                <a:spcPts val="600"/>
              </a:spcAft>
              <a:buNone/>
            </a:pPr>
            <a:r>
              <a:rPr lang="en-US" dirty="0">
                <a:solidFill>
                  <a:schemeClr val="bg1"/>
                </a:solidFill>
              </a:rPr>
              <a:t>Annual</a:t>
            </a:r>
          </a:p>
          <a:p>
            <a:pPr marL="457200" lvl="1" indent="0">
              <a:lnSpc>
                <a:spcPct val="110000"/>
              </a:lnSpc>
              <a:spcAft>
                <a:spcPts val="600"/>
              </a:spcAft>
              <a:buNone/>
            </a:pPr>
            <a:r>
              <a:rPr lang="en-US" dirty="0">
                <a:solidFill>
                  <a:schemeClr val="bg1"/>
                </a:solidFill>
              </a:rPr>
              <a:t>Related to Earth’s annual orbit about the Sun</a:t>
            </a:r>
          </a:p>
          <a:p>
            <a:pPr marL="457200" lvl="1" indent="0">
              <a:lnSpc>
                <a:spcPct val="110000"/>
              </a:lnSpc>
              <a:spcAft>
                <a:spcPts val="600"/>
              </a:spcAft>
              <a:buNone/>
            </a:pPr>
            <a:r>
              <a:rPr lang="en-US" dirty="0">
                <a:solidFill>
                  <a:schemeClr val="bg1"/>
                </a:solidFill>
              </a:rPr>
              <a:t>Due to Earth’s movement along its orbital path, it takes an extra 4 minutes for the Sun to transit the meridian</a:t>
            </a:r>
          </a:p>
          <a:p>
            <a:pPr marL="457200" lvl="1" indent="0">
              <a:lnSpc>
                <a:spcPct val="110000"/>
              </a:lnSpc>
              <a:spcAft>
                <a:spcPts val="600"/>
              </a:spcAft>
              <a:buNone/>
            </a:pPr>
            <a:r>
              <a:rPr lang="en-US" dirty="0">
                <a:solidFill>
                  <a:schemeClr val="bg1"/>
                </a:solidFill>
              </a:rPr>
              <a:t>The cumulative effect of the 4-minute intervals over the course of a year is for the stars present in the night sky to make one complete rotation</a:t>
            </a:r>
          </a:p>
          <a:p>
            <a:pPr marL="0" indent="0">
              <a:buNone/>
            </a:pPr>
            <a:endParaRPr lang="en-US" dirty="0"/>
          </a:p>
        </p:txBody>
      </p:sp>
    </p:spTree>
    <p:extLst>
      <p:ext uri="{BB962C8B-B14F-4D97-AF65-F5344CB8AC3E}">
        <p14:creationId xmlns:p14="http://schemas.microsoft.com/office/powerpoint/2010/main" val="11183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3F844-F957-4421-9561-0961C549FA17}"/>
              </a:ext>
            </a:extLst>
          </p:cNvPr>
          <p:cNvSpPr>
            <a:spLocks noGrp="1"/>
          </p:cNvSpPr>
          <p:nvPr>
            <p:ph type="title"/>
          </p:nvPr>
        </p:nvSpPr>
        <p:spPr/>
        <p:txBody>
          <a:bodyPr/>
          <a:lstStyle/>
          <a:p>
            <a:r>
              <a:rPr lang="en-US" dirty="0">
                <a:solidFill>
                  <a:schemeClr val="bg1"/>
                </a:solidFill>
              </a:rPr>
              <a:t>Diurnal Motion</a:t>
            </a:r>
          </a:p>
        </p:txBody>
      </p:sp>
      <p:pic>
        <p:nvPicPr>
          <p:cNvPr id="5" name="Content Placeholder 4">
            <a:extLst>
              <a:ext uri="{FF2B5EF4-FFF2-40B4-BE49-F238E27FC236}">
                <a16:creationId xmlns:a16="http://schemas.microsoft.com/office/drawing/2014/main" id="{127DC0C7-D83F-4753-834B-8E0539905C04}"/>
              </a:ext>
            </a:extLst>
          </p:cNvPr>
          <p:cNvPicPr>
            <a:picLocks noGrp="1" noChangeAspect="1"/>
          </p:cNvPicPr>
          <p:nvPr>
            <p:ph idx="1"/>
          </p:nvPr>
        </p:nvPicPr>
        <p:blipFill>
          <a:blip r:embed="rId2"/>
          <a:stretch>
            <a:fillRect/>
          </a:stretch>
        </p:blipFill>
        <p:spPr>
          <a:xfrm>
            <a:off x="3308280" y="1725358"/>
            <a:ext cx="6082300" cy="4965679"/>
          </a:xfrm>
          <a:prstGeom prst="rect">
            <a:avLst/>
          </a:prstGeom>
        </p:spPr>
      </p:pic>
    </p:spTree>
    <p:extLst>
      <p:ext uri="{BB962C8B-B14F-4D97-AF65-F5344CB8AC3E}">
        <p14:creationId xmlns:p14="http://schemas.microsoft.com/office/powerpoint/2010/main" val="206916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5BB46-FB98-4A5D-851F-D87BAA64F092}"/>
              </a:ext>
            </a:extLst>
          </p:cNvPr>
          <p:cNvSpPr>
            <a:spLocks noGrp="1"/>
          </p:cNvSpPr>
          <p:nvPr>
            <p:ph type="title"/>
          </p:nvPr>
        </p:nvSpPr>
        <p:spPr/>
        <p:txBody>
          <a:bodyPr/>
          <a:lstStyle/>
          <a:p>
            <a:r>
              <a:rPr lang="en-US" dirty="0">
                <a:solidFill>
                  <a:schemeClr val="bg1"/>
                </a:solidFill>
              </a:rPr>
              <a:t>Annual Motion</a:t>
            </a:r>
          </a:p>
        </p:txBody>
      </p:sp>
      <p:sp>
        <p:nvSpPr>
          <p:cNvPr id="3" name="Content Placeholder 2">
            <a:extLst>
              <a:ext uri="{FF2B5EF4-FFF2-40B4-BE49-F238E27FC236}">
                <a16:creationId xmlns:a16="http://schemas.microsoft.com/office/drawing/2014/main" id="{E396AB3B-2793-4468-B371-023CFDA833CE}"/>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DFDF154-C965-446A-8F8C-198A63D152C6}"/>
              </a:ext>
            </a:extLst>
          </p:cNvPr>
          <p:cNvPicPr>
            <a:picLocks noChangeAspect="1"/>
          </p:cNvPicPr>
          <p:nvPr/>
        </p:nvPicPr>
        <p:blipFill>
          <a:blip r:embed="rId2"/>
          <a:stretch>
            <a:fillRect/>
          </a:stretch>
        </p:blipFill>
        <p:spPr>
          <a:xfrm>
            <a:off x="2390775" y="1825625"/>
            <a:ext cx="7826862" cy="4754206"/>
          </a:xfrm>
          <a:prstGeom prst="rect">
            <a:avLst/>
          </a:prstGeom>
        </p:spPr>
      </p:pic>
    </p:spTree>
    <p:extLst>
      <p:ext uri="{BB962C8B-B14F-4D97-AF65-F5344CB8AC3E}">
        <p14:creationId xmlns:p14="http://schemas.microsoft.com/office/powerpoint/2010/main" val="1330157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B11A-0A89-4C05-8A55-912281C2D51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5D5A96-0721-4C36-B69D-54FBBA633867}"/>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52BE58C-FA68-4330-9BCA-9CFB20271282}"/>
              </a:ext>
            </a:extLst>
          </p:cNvPr>
          <p:cNvPicPr>
            <a:picLocks noChangeAspect="1"/>
          </p:cNvPicPr>
          <p:nvPr/>
        </p:nvPicPr>
        <p:blipFill>
          <a:blip r:embed="rId2"/>
          <a:stretch>
            <a:fillRect/>
          </a:stretch>
        </p:blipFill>
        <p:spPr>
          <a:xfrm>
            <a:off x="1119997" y="9525"/>
            <a:ext cx="9952005" cy="6857999"/>
          </a:xfrm>
          <a:prstGeom prst="rect">
            <a:avLst/>
          </a:prstGeom>
        </p:spPr>
      </p:pic>
    </p:spTree>
    <p:extLst>
      <p:ext uri="{BB962C8B-B14F-4D97-AF65-F5344CB8AC3E}">
        <p14:creationId xmlns:p14="http://schemas.microsoft.com/office/powerpoint/2010/main" val="2927871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0F22B6-F65A-433F-AE63-F60955B61D70}"/>
              </a:ext>
            </a:extLst>
          </p:cNvPr>
          <p:cNvSpPr>
            <a:spLocks noGrp="1"/>
          </p:cNvSpPr>
          <p:nvPr>
            <p:ph type="title"/>
          </p:nvPr>
        </p:nvSpPr>
        <p:spPr/>
        <p:txBody>
          <a:bodyPr/>
          <a:lstStyle/>
          <a:p>
            <a:r>
              <a:rPr lang="en-US" dirty="0">
                <a:solidFill>
                  <a:schemeClr val="bg1"/>
                </a:solidFill>
              </a:rPr>
              <a:t>Seasonal Motion</a:t>
            </a:r>
          </a:p>
        </p:txBody>
      </p:sp>
      <p:sp>
        <p:nvSpPr>
          <p:cNvPr id="3" name="Content Placeholder 2">
            <a:extLst>
              <a:ext uri="{FF2B5EF4-FFF2-40B4-BE49-F238E27FC236}">
                <a16:creationId xmlns:a16="http://schemas.microsoft.com/office/drawing/2014/main" id="{EE9CE5EC-9269-4740-9C92-E8ABE74F46A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F51DE51F-53DB-4D5F-BBEF-D0F29F645B5A}"/>
              </a:ext>
            </a:extLst>
          </p:cNvPr>
          <p:cNvPicPr>
            <a:picLocks noChangeAspect="1"/>
          </p:cNvPicPr>
          <p:nvPr/>
        </p:nvPicPr>
        <p:blipFill>
          <a:blip r:embed="rId2"/>
          <a:stretch>
            <a:fillRect/>
          </a:stretch>
        </p:blipFill>
        <p:spPr>
          <a:xfrm>
            <a:off x="1562100" y="1705769"/>
            <a:ext cx="9067800" cy="4591050"/>
          </a:xfrm>
          <a:prstGeom prst="rect">
            <a:avLst/>
          </a:prstGeom>
        </p:spPr>
      </p:pic>
    </p:spTree>
    <p:extLst>
      <p:ext uri="{BB962C8B-B14F-4D97-AF65-F5344CB8AC3E}">
        <p14:creationId xmlns:p14="http://schemas.microsoft.com/office/powerpoint/2010/main" val="4072986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720EF-A332-4420-B5E2-F9EC94A11361}"/>
              </a:ext>
            </a:extLst>
          </p:cNvPr>
          <p:cNvSpPr>
            <a:spLocks noGrp="1"/>
          </p:cNvSpPr>
          <p:nvPr>
            <p:ph type="title"/>
          </p:nvPr>
        </p:nvSpPr>
        <p:spPr/>
        <p:txBody>
          <a:bodyPr/>
          <a:lstStyle/>
          <a:p>
            <a:r>
              <a:rPr lang="en-US" dirty="0">
                <a:solidFill>
                  <a:schemeClr val="bg1"/>
                </a:solidFill>
              </a:rPr>
              <a:t>Important Concept – Round and Flat Circles</a:t>
            </a:r>
          </a:p>
        </p:txBody>
      </p:sp>
      <p:sp>
        <p:nvSpPr>
          <p:cNvPr id="3" name="Content Placeholder 2">
            <a:extLst>
              <a:ext uri="{FF2B5EF4-FFF2-40B4-BE49-F238E27FC236}">
                <a16:creationId xmlns:a16="http://schemas.microsoft.com/office/drawing/2014/main" id="{86D9D0C7-73A5-4156-95BB-346DB89218C9}"/>
              </a:ext>
            </a:extLst>
          </p:cNvPr>
          <p:cNvSpPr>
            <a:spLocks noGrp="1"/>
          </p:cNvSpPr>
          <p:nvPr>
            <p:ph idx="1"/>
          </p:nvPr>
        </p:nvSpPr>
        <p:spPr>
          <a:xfrm>
            <a:off x="838200" y="1965423"/>
            <a:ext cx="6887966" cy="4211540"/>
          </a:xfrm>
        </p:spPr>
        <p:txBody>
          <a:bodyPr>
            <a:normAutofit/>
          </a:bodyPr>
          <a:lstStyle/>
          <a:p>
            <a:pPr marL="0" indent="0">
              <a:buNone/>
            </a:pPr>
            <a:r>
              <a:rPr lang="en-US" sz="3200" dirty="0">
                <a:solidFill>
                  <a:schemeClr val="bg1"/>
                </a:solidFill>
              </a:rPr>
              <a:t>Consider a solar system schematic, which is often presented in printed material with the Sun at the center with planets’ orbits represented by concentric circles. This represents a top down, or face-on view.</a:t>
            </a:r>
          </a:p>
          <a:p>
            <a:pPr marL="0" indent="0">
              <a:buNone/>
            </a:pPr>
            <a:endParaRPr lang="en-US" sz="2000" dirty="0">
              <a:solidFill>
                <a:schemeClr val="bg1"/>
              </a:solidFill>
            </a:endParaRPr>
          </a:p>
          <a:p>
            <a:pPr marL="0" indent="0">
              <a:buNone/>
            </a:pPr>
            <a:r>
              <a:rPr lang="en-US" sz="3200" dirty="0">
                <a:solidFill>
                  <a:schemeClr val="bg1"/>
                </a:solidFill>
              </a:rPr>
              <a:t>Take the printed sheet and view it edge on, and the circles collapse into lines.</a:t>
            </a:r>
          </a:p>
        </p:txBody>
      </p:sp>
      <p:pic>
        <p:nvPicPr>
          <p:cNvPr id="5" name="Picture 4">
            <a:extLst>
              <a:ext uri="{FF2B5EF4-FFF2-40B4-BE49-F238E27FC236}">
                <a16:creationId xmlns:a16="http://schemas.microsoft.com/office/drawing/2014/main" id="{F83531F6-EE38-42D6-B24D-DA66F67A1426}"/>
              </a:ext>
            </a:extLst>
          </p:cNvPr>
          <p:cNvPicPr>
            <a:picLocks noChangeAspect="1"/>
          </p:cNvPicPr>
          <p:nvPr/>
        </p:nvPicPr>
        <p:blipFill>
          <a:blip r:embed="rId2"/>
          <a:stretch>
            <a:fillRect/>
          </a:stretch>
        </p:blipFill>
        <p:spPr>
          <a:xfrm>
            <a:off x="7726166" y="1965423"/>
            <a:ext cx="3873723" cy="4071741"/>
          </a:xfrm>
          <a:prstGeom prst="rect">
            <a:avLst/>
          </a:prstGeom>
        </p:spPr>
      </p:pic>
    </p:spTree>
    <p:extLst>
      <p:ext uri="{BB962C8B-B14F-4D97-AF65-F5344CB8AC3E}">
        <p14:creationId xmlns:p14="http://schemas.microsoft.com/office/powerpoint/2010/main" val="1558464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6BF7-3BAD-4B4E-AD78-13992E09ABCA}"/>
              </a:ext>
            </a:extLst>
          </p:cNvPr>
          <p:cNvSpPr>
            <a:spLocks noGrp="1"/>
          </p:cNvSpPr>
          <p:nvPr>
            <p:ph type="title"/>
          </p:nvPr>
        </p:nvSpPr>
        <p:spPr/>
        <p:txBody>
          <a:bodyPr/>
          <a:lstStyle/>
          <a:p>
            <a:r>
              <a:rPr lang="en-US" dirty="0">
                <a:solidFill>
                  <a:schemeClr val="bg1"/>
                </a:solidFill>
              </a:rPr>
              <a:t>Sun, Moon, and Planets - Generally</a:t>
            </a:r>
          </a:p>
        </p:txBody>
      </p:sp>
      <p:sp>
        <p:nvSpPr>
          <p:cNvPr id="3" name="Content Placeholder 2">
            <a:extLst>
              <a:ext uri="{FF2B5EF4-FFF2-40B4-BE49-F238E27FC236}">
                <a16:creationId xmlns:a16="http://schemas.microsoft.com/office/drawing/2014/main" id="{FC54F1E3-9CAB-4003-A29A-854472090488}"/>
              </a:ext>
            </a:extLst>
          </p:cNvPr>
          <p:cNvSpPr>
            <a:spLocks noGrp="1"/>
          </p:cNvSpPr>
          <p:nvPr>
            <p:ph idx="1"/>
          </p:nvPr>
        </p:nvSpPr>
        <p:spPr/>
        <p:txBody>
          <a:bodyPr>
            <a:normAutofit/>
          </a:bodyPr>
          <a:lstStyle/>
          <a:p>
            <a:pPr marL="0" indent="0">
              <a:lnSpc>
                <a:spcPct val="100000"/>
              </a:lnSpc>
              <a:spcBef>
                <a:spcPts val="600"/>
              </a:spcBef>
              <a:spcAft>
                <a:spcPts val="600"/>
              </a:spcAft>
              <a:buNone/>
            </a:pPr>
            <a:r>
              <a:rPr lang="en-US" dirty="0">
                <a:solidFill>
                  <a:schemeClr val="bg1"/>
                </a:solidFill>
              </a:rPr>
              <a:t>The Sun and the Ecliptic </a:t>
            </a:r>
          </a:p>
          <a:p>
            <a:pPr marL="457200" lvl="1" indent="0">
              <a:lnSpc>
                <a:spcPct val="100000"/>
              </a:lnSpc>
              <a:spcBef>
                <a:spcPts val="600"/>
              </a:spcBef>
              <a:spcAft>
                <a:spcPts val="600"/>
              </a:spcAft>
              <a:buNone/>
            </a:pPr>
            <a:r>
              <a:rPr lang="en-US" dirty="0">
                <a:solidFill>
                  <a:schemeClr val="bg1"/>
                </a:solidFill>
              </a:rPr>
              <a:t>A circle on the celestial sphere that marks the Sun’s annual path among the fixed stars. The Sun will always be on the ecliptic</a:t>
            </a:r>
          </a:p>
          <a:p>
            <a:pPr marL="457200" lvl="1" indent="0">
              <a:lnSpc>
                <a:spcPct val="100000"/>
              </a:lnSpc>
              <a:spcBef>
                <a:spcPts val="600"/>
              </a:spcBef>
              <a:spcAft>
                <a:spcPts val="600"/>
              </a:spcAft>
              <a:buNone/>
            </a:pPr>
            <a:r>
              <a:rPr lang="en-US" dirty="0">
                <a:solidFill>
                  <a:schemeClr val="bg1"/>
                </a:solidFill>
              </a:rPr>
              <a:t>Conversely, it marks the Earth’s orbital plane on the celestial sphere</a:t>
            </a:r>
          </a:p>
          <a:p>
            <a:pPr marL="0" indent="0">
              <a:lnSpc>
                <a:spcPct val="100000"/>
              </a:lnSpc>
              <a:spcBef>
                <a:spcPts val="600"/>
              </a:spcBef>
              <a:spcAft>
                <a:spcPts val="600"/>
              </a:spcAft>
              <a:buNone/>
            </a:pPr>
            <a:r>
              <a:rPr lang="en-US" dirty="0">
                <a:solidFill>
                  <a:schemeClr val="bg1"/>
                </a:solidFill>
              </a:rPr>
              <a:t>The Moon and the major planets</a:t>
            </a:r>
          </a:p>
          <a:p>
            <a:pPr marL="457200" lvl="1" indent="0">
              <a:lnSpc>
                <a:spcPct val="100000"/>
              </a:lnSpc>
              <a:spcBef>
                <a:spcPts val="600"/>
              </a:spcBef>
              <a:spcAft>
                <a:spcPts val="600"/>
              </a:spcAft>
              <a:buNone/>
            </a:pPr>
            <a:r>
              <a:rPr lang="en-US" dirty="0">
                <a:solidFill>
                  <a:schemeClr val="bg1"/>
                </a:solidFill>
              </a:rPr>
              <a:t>These orbital planes are at various inclinations relative to Earth’s orbital plane</a:t>
            </a:r>
          </a:p>
          <a:p>
            <a:pPr marL="457200" lvl="1" indent="0">
              <a:lnSpc>
                <a:spcPct val="100000"/>
              </a:lnSpc>
              <a:spcBef>
                <a:spcPts val="600"/>
              </a:spcBef>
              <a:spcAft>
                <a:spcPts val="600"/>
              </a:spcAft>
              <a:buNone/>
            </a:pPr>
            <a:r>
              <a:rPr lang="en-US" dirty="0">
                <a:solidFill>
                  <a:schemeClr val="bg1"/>
                </a:solidFill>
              </a:rPr>
              <a:t>The inclination a body’s orbital plane determines the maximum distance, in degrees, that the body can vary north or south from the ecliptic</a:t>
            </a:r>
          </a:p>
        </p:txBody>
      </p:sp>
    </p:spTree>
    <p:extLst>
      <p:ext uri="{BB962C8B-B14F-4D97-AF65-F5344CB8AC3E}">
        <p14:creationId xmlns:p14="http://schemas.microsoft.com/office/powerpoint/2010/main" val="4268407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3723</TotalTime>
  <Words>436</Words>
  <Application>Microsoft Office PowerPoint</Application>
  <PresentationFormat>Widescreen</PresentationFormat>
  <Paragraphs>37</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The Celestial Sphere Part 2 Daily, Seasonal and Annual Motions</vt:lpstr>
      <vt:lpstr>Part 1 Topics </vt:lpstr>
      <vt:lpstr>Motions of the Celestial Sphere</vt:lpstr>
      <vt:lpstr>Diurnal Motion</vt:lpstr>
      <vt:lpstr>Annual Motion</vt:lpstr>
      <vt:lpstr>PowerPoint Presentation</vt:lpstr>
      <vt:lpstr>Seasonal Motion</vt:lpstr>
      <vt:lpstr>Important Concept – Round and Flat Circles</vt:lpstr>
      <vt:lpstr>Sun, Moon, and Planets - Generally</vt:lpstr>
      <vt:lpstr>PowerPoint Presentation</vt:lpstr>
      <vt:lpstr>Parting Words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Celestial Sphere</dc:title>
  <dc:creator>Jim Johnson</dc:creator>
  <cp:lastModifiedBy>Charles Rimpo</cp:lastModifiedBy>
  <cp:revision>29</cp:revision>
  <dcterms:created xsi:type="dcterms:W3CDTF">2020-04-15T10:48:48Z</dcterms:created>
  <dcterms:modified xsi:type="dcterms:W3CDTF">2020-04-30T15:45:21Z</dcterms:modified>
</cp:coreProperties>
</file>